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10" r:id="rId2"/>
    <p:sldId id="311" r:id="rId3"/>
    <p:sldId id="312" r:id="rId4"/>
    <p:sldId id="260" r:id="rId5"/>
    <p:sldId id="282" r:id="rId6"/>
    <p:sldId id="283" r:id="rId7"/>
    <p:sldId id="284" r:id="rId8"/>
    <p:sldId id="285" r:id="rId9"/>
    <p:sldId id="286" r:id="rId10"/>
    <p:sldId id="288" r:id="rId11"/>
    <p:sldId id="289" r:id="rId12"/>
    <p:sldId id="290" r:id="rId13"/>
    <p:sldId id="291" r:id="rId14"/>
    <p:sldId id="292" r:id="rId15"/>
    <p:sldId id="294" r:id="rId16"/>
    <p:sldId id="293" r:id="rId17"/>
    <p:sldId id="295" r:id="rId18"/>
    <p:sldId id="300" r:id="rId19"/>
    <p:sldId id="313" r:id="rId20"/>
    <p:sldId id="301" r:id="rId21"/>
    <p:sldId id="314" r:id="rId22"/>
    <p:sldId id="302" r:id="rId23"/>
    <p:sldId id="315" r:id="rId24"/>
    <p:sldId id="303" r:id="rId25"/>
    <p:sldId id="316" r:id="rId26"/>
    <p:sldId id="304" r:id="rId27"/>
    <p:sldId id="305" r:id="rId28"/>
    <p:sldId id="296" r:id="rId29"/>
    <p:sldId id="306" r:id="rId30"/>
    <p:sldId id="317" r:id="rId31"/>
    <p:sldId id="308" r:id="rId32"/>
    <p:sldId id="309" r:id="rId33"/>
    <p:sldId id="318" r:id="rId34"/>
    <p:sldId id="297" r:id="rId35"/>
    <p:sldId id="319"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22" d="100"/>
          <a:sy n="22" d="100"/>
        </p:scale>
        <p:origin x="60" y="4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6960F72-A294-490C-BDD0-D7289C60B050}" type="datetimeFigureOut">
              <a:rPr lang="en-US" smtClean="0"/>
              <a:t>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FCBC41-195C-4419-88B6-7F53712C8394}" type="slidenum">
              <a:rPr lang="en-US" smtClean="0"/>
              <a:t>‹#›</a:t>
            </a:fld>
            <a:endParaRPr lang="en-US"/>
          </a:p>
        </p:txBody>
      </p:sp>
    </p:spTree>
    <p:extLst>
      <p:ext uri="{BB962C8B-B14F-4D97-AF65-F5344CB8AC3E}">
        <p14:creationId xmlns:p14="http://schemas.microsoft.com/office/powerpoint/2010/main" val="39524144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6960F72-A294-490C-BDD0-D7289C60B050}" type="datetimeFigureOut">
              <a:rPr lang="en-US" smtClean="0"/>
              <a:t>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FCBC41-195C-4419-88B6-7F53712C8394}" type="slidenum">
              <a:rPr lang="en-US" smtClean="0"/>
              <a:t>‹#›</a:t>
            </a:fld>
            <a:endParaRPr lang="en-US"/>
          </a:p>
        </p:txBody>
      </p:sp>
    </p:spTree>
    <p:extLst>
      <p:ext uri="{BB962C8B-B14F-4D97-AF65-F5344CB8AC3E}">
        <p14:creationId xmlns:p14="http://schemas.microsoft.com/office/powerpoint/2010/main" val="30552843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6960F72-A294-490C-BDD0-D7289C60B050}" type="datetimeFigureOut">
              <a:rPr lang="en-US" smtClean="0"/>
              <a:t>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FCBC41-195C-4419-88B6-7F53712C8394}" type="slidenum">
              <a:rPr lang="en-US" smtClean="0"/>
              <a:t>‹#›</a:t>
            </a:fld>
            <a:endParaRPr lang="en-US"/>
          </a:p>
        </p:txBody>
      </p:sp>
    </p:spTree>
    <p:extLst>
      <p:ext uri="{BB962C8B-B14F-4D97-AF65-F5344CB8AC3E}">
        <p14:creationId xmlns:p14="http://schemas.microsoft.com/office/powerpoint/2010/main" val="11364944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6960F72-A294-490C-BDD0-D7289C60B050}" type="datetimeFigureOut">
              <a:rPr lang="en-US" smtClean="0"/>
              <a:t>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FCBC41-195C-4419-88B6-7F53712C8394}" type="slidenum">
              <a:rPr lang="en-US" smtClean="0"/>
              <a:t>‹#›</a:t>
            </a:fld>
            <a:endParaRPr lang="en-US"/>
          </a:p>
        </p:txBody>
      </p:sp>
    </p:spTree>
    <p:extLst>
      <p:ext uri="{BB962C8B-B14F-4D97-AF65-F5344CB8AC3E}">
        <p14:creationId xmlns:p14="http://schemas.microsoft.com/office/powerpoint/2010/main" val="13663659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6960F72-A294-490C-BDD0-D7289C60B050}" type="datetimeFigureOut">
              <a:rPr lang="en-US" smtClean="0"/>
              <a:t>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FCBC41-195C-4419-88B6-7F53712C8394}" type="slidenum">
              <a:rPr lang="en-US" smtClean="0"/>
              <a:t>‹#›</a:t>
            </a:fld>
            <a:endParaRPr lang="en-US"/>
          </a:p>
        </p:txBody>
      </p:sp>
    </p:spTree>
    <p:extLst>
      <p:ext uri="{BB962C8B-B14F-4D97-AF65-F5344CB8AC3E}">
        <p14:creationId xmlns:p14="http://schemas.microsoft.com/office/powerpoint/2010/main" val="2754827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6960F72-A294-490C-BDD0-D7289C60B050}" type="datetimeFigureOut">
              <a:rPr lang="en-US" smtClean="0"/>
              <a:t>1/18/2020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FCBC41-195C-4419-88B6-7F53712C8394}" type="slidenum">
              <a:rPr lang="en-US" smtClean="0"/>
              <a:t>‹#›</a:t>
            </a:fld>
            <a:endParaRPr lang="en-US"/>
          </a:p>
        </p:txBody>
      </p:sp>
    </p:spTree>
    <p:extLst>
      <p:ext uri="{BB962C8B-B14F-4D97-AF65-F5344CB8AC3E}">
        <p14:creationId xmlns:p14="http://schemas.microsoft.com/office/powerpoint/2010/main" val="24202266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6960F72-A294-490C-BDD0-D7289C60B050}" type="datetimeFigureOut">
              <a:rPr lang="en-US" smtClean="0"/>
              <a:t>1/18/2020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FCBC41-195C-4419-88B6-7F53712C8394}" type="slidenum">
              <a:rPr lang="en-US" smtClean="0"/>
              <a:t>‹#›</a:t>
            </a:fld>
            <a:endParaRPr lang="en-US"/>
          </a:p>
        </p:txBody>
      </p:sp>
    </p:spTree>
    <p:extLst>
      <p:ext uri="{BB962C8B-B14F-4D97-AF65-F5344CB8AC3E}">
        <p14:creationId xmlns:p14="http://schemas.microsoft.com/office/powerpoint/2010/main" val="22402433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6960F72-A294-490C-BDD0-D7289C60B050}" type="datetimeFigureOut">
              <a:rPr lang="en-US" smtClean="0"/>
              <a:t>1/18/2020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FCBC41-195C-4419-88B6-7F53712C8394}" type="slidenum">
              <a:rPr lang="en-US" smtClean="0"/>
              <a:t>‹#›</a:t>
            </a:fld>
            <a:endParaRPr lang="en-US"/>
          </a:p>
        </p:txBody>
      </p:sp>
    </p:spTree>
    <p:extLst>
      <p:ext uri="{BB962C8B-B14F-4D97-AF65-F5344CB8AC3E}">
        <p14:creationId xmlns:p14="http://schemas.microsoft.com/office/powerpoint/2010/main" val="3244050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960F72-A294-490C-BDD0-D7289C60B050}" type="datetimeFigureOut">
              <a:rPr lang="en-US" smtClean="0"/>
              <a:t>1/18/2020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FCBC41-195C-4419-88B6-7F53712C8394}" type="slidenum">
              <a:rPr lang="en-US" smtClean="0"/>
              <a:t>‹#›</a:t>
            </a:fld>
            <a:endParaRPr lang="en-US"/>
          </a:p>
        </p:txBody>
      </p:sp>
    </p:spTree>
    <p:extLst>
      <p:ext uri="{BB962C8B-B14F-4D97-AF65-F5344CB8AC3E}">
        <p14:creationId xmlns:p14="http://schemas.microsoft.com/office/powerpoint/2010/main" val="9786597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6960F72-A294-490C-BDD0-D7289C60B050}" type="datetimeFigureOut">
              <a:rPr lang="en-US" smtClean="0"/>
              <a:t>1/18/2020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FCBC41-195C-4419-88B6-7F53712C8394}" type="slidenum">
              <a:rPr lang="en-US" smtClean="0"/>
              <a:t>‹#›</a:t>
            </a:fld>
            <a:endParaRPr lang="en-US"/>
          </a:p>
        </p:txBody>
      </p:sp>
    </p:spTree>
    <p:extLst>
      <p:ext uri="{BB962C8B-B14F-4D97-AF65-F5344CB8AC3E}">
        <p14:creationId xmlns:p14="http://schemas.microsoft.com/office/powerpoint/2010/main" val="33254017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6960F72-A294-490C-BDD0-D7289C60B050}" type="datetimeFigureOut">
              <a:rPr lang="en-US" smtClean="0"/>
              <a:t>1/18/2020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FCBC41-195C-4419-88B6-7F53712C8394}" type="slidenum">
              <a:rPr lang="en-US" smtClean="0"/>
              <a:t>‹#›</a:t>
            </a:fld>
            <a:endParaRPr lang="en-US"/>
          </a:p>
        </p:txBody>
      </p:sp>
    </p:spTree>
    <p:extLst>
      <p:ext uri="{BB962C8B-B14F-4D97-AF65-F5344CB8AC3E}">
        <p14:creationId xmlns:p14="http://schemas.microsoft.com/office/powerpoint/2010/main" val="968719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25000" b="-25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960F72-A294-490C-BDD0-D7289C60B050}" type="datetimeFigureOut">
              <a:rPr lang="en-US" smtClean="0"/>
              <a:t>1/18/2020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FCBC41-195C-4419-88B6-7F53712C8394}" type="slidenum">
              <a:rPr lang="en-US" smtClean="0"/>
              <a:t>‹#›</a:t>
            </a:fld>
            <a:endParaRPr lang="en-US"/>
          </a:p>
        </p:txBody>
      </p:sp>
    </p:spTree>
    <p:extLst>
      <p:ext uri="{BB962C8B-B14F-4D97-AF65-F5344CB8AC3E}">
        <p14:creationId xmlns:p14="http://schemas.microsoft.com/office/powerpoint/2010/main" val="10230957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hyperlink" Target="https://www.biblegateway.com/passage/?search=1%20Samuel%2020&amp;version=ESV#fen-ESV-7772f"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hyperlink" Target="https://www.biblegateway.com/passage/?search=1%20Samuel%2023&amp;version=NIV#fen-NIV-7826a" TargetMode="Externa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hyperlink" Target="http://biblehub.com/john/15-13.htm"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hyperlink" Target="http://biblehub.com/john/15-16.htm" TargetMode="Externa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hyperlink" Target="http://biblehub.com/john/15-26.htm" TargetMode="Externa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hyperlink" Target="http://biblehub.com/john/15-27.htm" TargetMode="Externa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F6B38-5F16-4CC9-A6AE-3BB639FCCE43}"/>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B68EEC73-AFD5-488D-9359-6D943119C149}"/>
              </a:ext>
            </a:extLst>
          </p:cNvPr>
          <p:cNvSpPr>
            <a:spLocks noGrp="1"/>
          </p:cNvSpPr>
          <p:nvPr>
            <p:ph type="subTitle" idx="1"/>
          </p:nvPr>
        </p:nvSpPr>
        <p:spPr/>
        <p:txBody>
          <a:bodyPr/>
          <a:lstStyle/>
          <a:p>
            <a:endParaRPr lang="en-US"/>
          </a:p>
        </p:txBody>
      </p:sp>
      <p:pic>
        <p:nvPicPr>
          <p:cNvPr id="5" name="Picture 4" descr="A picture containing bird, flower&#10;&#10;Description automatically generated">
            <a:extLst>
              <a:ext uri="{FF2B5EF4-FFF2-40B4-BE49-F238E27FC236}">
                <a16:creationId xmlns:a16="http://schemas.microsoft.com/office/drawing/2014/main" id="{45590315-42C7-43AE-859F-33F445198C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5568" y="0"/>
            <a:ext cx="8180863" cy="6858000"/>
          </a:xfrm>
          <a:prstGeom prst="rect">
            <a:avLst/>
          </a:prstGeom>
        </p:spPr>
      </p:pic>
    </p:spTree>
    <p:extLst>
      <p:ext uri="{BB962C8B-B14F-4D97-AF65-F5344CB8AC3E}">
        <p14:creationId xmlns:p14="http://schemas.microsoft.com/office/powerpoint/2010/main" val="35609514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131487"/>
          </a:xfrm>
          <a:prstGeom prst="rect">
            <a:avLst/>
          </a:prstGeom>
        </p:spPr>
        <p:txBody>
          <a:bodyPr wrap="square">
            <a:spAutoFit/>
          </a:bodyPr>
          <a:lstStyle/>
          <a:p>
            <a:pPr>
              <a:lnSpc>
                <a:spcPct val="150000"/>
              </a:lnSpc>
              <a:spcAft>
                <a:spcPts val="800"/>
              </a:spcAft>
            </a:pPr>
            <a:r>
              <a:rPr lang="en-US" sz="6600" b="1" i="1" dirty="0">
                <a:solidFill>
                  <a:schemeClr val="bg1"/>
                </a:solidFill>
                <a:latin typeface="Calibri" panose="020F0502020204030204" pitchFamily="34" charset="0"/>
                <a:ea typeface="Calibri" panose="020F0502020204030204" pitchFamily="34" charset="0"/>
                <a:cs typeface="Times New Roman" panose="02020603050405020304" pitchFamily="18" charset="0"/>
              </a:rPr>
              <a:t>12 Saul was afraid of David because the Lord was with him but had departed from Saul.</a:t>
            </a:r>
          </a:p>
          <a:p>
            <a:pPr>
              <a:lnSpc>
                <a:spcPct val="150000"/>
              </a:lnSpc>
              <a:spcAft>
                <a:spcPts val="800"/>
              </a:spcAft>
            </a:pPr>
            <a:r>
              <a:rPr lang="en-US" sz="6600" b="1" i="1" dirty="0">
                <a:solidFill>
                  <a:schemeClr val="bg1"/>
                </a:solidFill>
                <a:latin typeface="Calibri" panose="020F0502020204030204" pitchFamily="34" charset="0"/>
                <a:ea typeface="Calibri" panose="020F0502020204030204" pitchFamily="34" charset="0"/>
                <a:cs typeface="Times New Roman" panose="02020603050405020304" pitchFamily="18" charset="0"/>
              </a:rPr>
              <a:t> 1 Samuel 18:12</a:t>
            </a:r>
            <a:endParaRPr lang="en-US" sz="6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992295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87"/>
            <a:ext cx="12477135" cy="13575959"/>
          </a:xfrm>
          <a:prstGeom prst="rect">
            <a:avLst/>
          </a:prstGeom>
        </p:spPr>
      </p:pic>
    </p:spTree>
    <p:extLst>
      <p:ext uri="{BB962C8B-B14F-4D97-AF65-F5344CB8AC3E}">
        <p14:creationId xmlns:p14="http://schemas.microsoft.com/office/powerpoint/2010/main" val="14034242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910780"/>
            <a:ext cx="12192000" cy="1477071"/>
          </a:xfrm>
          <a:prstGeom prst="rect">
            <a:avLst/>
          </a:prstGeom>
        </p:spPr>
        <p:txBody>
          <a:bodyPr wrap="square">
            <a:spAutoFit/>
          </a:bodyPr>
          <a:lstStyle/>
          <a:p>
            <a:pPr algn="ctr">
              <a:lnSpc>
                <a:spcPct val="107000"/>
              </a:lnSpc>
              <a:spcAft>
                <a:spcPts val="800"/>
              </a:spcAft>
            </a:pPr>
            <a:r>
              <a:rPr lang="en-US" sz="88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HE GIVES HIM A FRIEND</a:t>
            </a:r>
            <a:endParaRPr lang="en-US" sz="8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174492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976782"/>
          </a:xfrm>
          <a:prstGeom prst="rect">
            <a:avLst/>
          </a:prstGeom>
        </p:spPr>
        <p:txBody>
          <a:bodyPr wrap="square">
            <a:spAutoFit/>
          </a:bodyPr>
          <a:lstStyle/>
          <a:p>
            <a:pPr>
              <a:lnSpc>
                <a:spcPct val="150000"/>
              </a:lnSpc>
              <a:spcAft>
                <a:spcPts val="800"/>
              </a:spcAft>
            </a:pPr>
            <a:r>
              <a:rPr lang="en-US" sz="6000" b="1" i="1" dirty="0">
                <a:solidFill>
                  <a:schemeClr val="bg1"/>
                </a:solidFill>
                <a:latin typeface="Calibri" panose="020F0502020204030204" pitchFamily="34" charset="0"/>
                <a:ea typeface="Calibri" panose="020F0502020204030204" pitchFamily="34" charset="0"/>
                <a:cs typeface="Times New Roman" panose="02020603050405020304" pitchFamily="18" charset="0"/>
              </a:rPr>
              <a:t>As soon as he had finished speaking to Saul, the soul of Jonathan was knit to the soul of David, and Jonathan loved him as his own soul. </a:t>
            </a:r>
          </a:p>
          <a:p>
            <a:pPr>
              <a:lnSpc>
                <a:spcPct val="150000"/>
              </a:lnSpc>
              <a:spcAft>
                <a:spcPts val="800"/>
              </a:spcAft>
            </a:pPr>
            <a:r>
              <a:rPr lang="en-US" sz="6000" b="1" i="1" dirty="0">
                <a:solidFill>
                  <a:schemeClr val="bg1"/>
                </a:solidFill>
                <a:latin typeface="Calibri" panose="020F0502020204030204" pitchFamily="34" charset="0"/>
                <a:ea typeface="Calibri" panose="020F0502020204030204" pitchFamily="34" charset="0"/>
                <a:cs typeface="Times New Roman" panose="02020603050405020304" pitchFamily="18" charset="0"/>
              </a:rPr>
              <a:t>1 Samuel 18:1</a:t>
            </a:r>
            <a:endParaRPr lang="en-US" sz="6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062478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929718"/>
          </a:xfrm>
          <a:prstGeom prst="rect">
            <a:avLst/>
          </a:prstGeom>
        </p:spPr>
      </p:pic>
    </p:spTree>
    <p:extLst>
      <p:ext uri="{BB962C8B-B14F-4D97-AF65-F5344CB8AC3E}">
        <p14:creationId xmlns:p14="http://schemas.microsoft.com/office/powerpoint/2010/main" val="4749736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7126941"/>
          </a:xfrm>
          <a:prstGeom prst="rect">
            <a:avLst/>
          </a:prstGeom>
        </p:spPr>
      </p:pic>
    </p:spTree>
    <p:extLst>
      <p:ext uri="{BB962C8B-B14F-4D97-AF65-F5344CB8AC3E}">
        <p14:creationId xmlns:p14="http://schemas.microsoft.com/office/powerpoint/2010/main" val="11629290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192001" cy="6992471"/>
          </a:xfrm>
          <a:prstGeom prst="rect">
            <a:avLst/>
          </a:prstGeom>
        </p:spPr>
      </p:pic>
    </p:spTree>
    <p:extLst>
      <p:ext uri="{BB962C8B-B14F-4D97-AF65-F5344CB8AC3E}">
        <p14:creationId xmlns:p14="http://schemas.microsoft.com/office/powerpoint/2010/main" val="30851355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1948" y="1326794"/>
            <a:ext cx="11216413" cy="4339650"/>
          </a:xfrm>
          <a:prstGeom prst="rect">
            <a:avLst/>
          </a:prstGeom>
          <a:noFill/>
        </p:spPr>
        <p:txBody>
          <a:bodyPr wrap="square" lIns="91440" tIns="45720" rIns="91440" bIns="45720">
            <a:spAutoFit/>
          </a:bodyPr>
          <a:lstStyle/>
          <a:p>
            <a:pPr algn="ctr"/>
            <a:r>
              <a:rPr lang="en-US" sz="13800" b="1" cap="none" spc="50" dirty="0">
                <a:ln w="0"/>
                <a:solidFill>
                  <a:schemeClr val="bg2"/>
                </a:solidFill>
                <a:effectLst>
                  <a:innerShdw blurRad="63500" dist="50800" dir="13500000">
                    <a:srgbClr val="000000">
                      <a:alpha val="50000"/>
                    </a:srgbClr>
                  </a:innerShdw>
                </a:effectLst>
              </a:rPr>
              <a:t>INTIMATE </a:t>
            </a:r>
          </a:p>
          <a:p>
            <a:pPr algn="ctr"/>
            <a:r>
              <a:rPr lang="en-US" sz="13800" b="1" spc="50" dirty="0">
                <a:ln w="0"/>
                <a:solidFill>
                  <a:schemeClr val="bg2"/>
                </a:solidFill>
                <a:effectLst>
                  <a:innerShdw blurRad="63500" dist="50800" dir="13500000">
                    <a:srgbClr val="000000">
                      <a:alpha val="50000"/>
                    </a:srgbClr>
                  </a:innerShdw>
                </a:effectLst>
              </a:rPr>
              <a:t>FRIENDS</a:t>
            </a:r>
            <a:endParaRPr lang="en-US" sz="13800" b="1" cap="none" spc="50" dirty="0">
              <a:ln w="0"/>
              <a:solidFill>
                <a:schemeClr val="bg2"/>
              </a:solidFill>
              <a:effectLst>
                <a:innerShdw blurRad="63500" dist="50800" dir="13500000">
                  <a:srgbClr val="000000">
                    <a:alpha val="50000"/>
                  </a:srgbClr>
                </a:innerShdw>
              </a:effectLst>
            </a:endParaRPr>
          </a:p>
        </p:txBody>
      </p:sp>
    </p:spTree>
    <p:extLst>
      <p:ext uri="{BB962C8B-B14F-4D97-AF65-F5344CB8AC3E}">
        <p14:creationId xmlns:p14="http://schemas.microsoft.com/office/powerpoint/2010/main" val="7230619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3961" y="403429"/>
            <a:ext cx="11443591" cy="1569660"/>
          </a:xfrm>
          <a:prstGeom prst="rect">
            <a:avLst/>
          </a:prstGeom>
          <a:noFill/>
        </p:spPr>
        <p:txBody>
          <a:bodyPr wrap="square" lIns="91440" tIns="45720" rIns="91440" bIns="45720">
            <a:spAutoFit/>
          </a:bodyPr>
          <a:lstStyle/>
          <a:p>
            <a:pPr algn="ctr"/>
            <a:r>
              <a:rPr lang="en-US" sz="9600" b="1" cap="none" spc="50" dirty="0">
                <a:ln w="0"/>
                <a:solidFill>
                  <a:schemeClr val="bg2"/>
                </a:solidFill>
                <a:effectLst>
                  <a:innerShdw blurRad="63500" dist="50800" dir="13500000">
                    <a:srgbClr val="000000">
                      <a:alpha val="50000"/>
                    </a:srgbClr>
                  </a:innerShdw>
                </a:effectLst>
              </a:rPr>
              <a:t>SACRIFICE</a:t>
            </a:r>
          </a:p>
        </p:txBody>
      </p:sp>
      <p:sp>
        <p:nvSpPr>
          <p:cNvPr id="3" name="Rectangle 2"/>
          <p:cNvSpPr/>
          <p:nvPr/>
        </p:nvSpPr>
        <p:spPr>
          <a:xfrm>
            <a:off x="353961" y="1973090"/>
            <a:ext cx="11443591" cy="4404988"/>
          </a:xfrm>
          <a:prstGeom prst="rect">
            <a:avLst/>
          </a:prstGeom>
        </p:spPr>
        <p:txBody>
          <a:bodyPr wrap="square">
            <a:spAutoFit/>
          </a:bodyPr>
          <a:lstStyle/>
          <a:p>
            <a:pPr marL="457200" marR="0">
              <a:lnSpc>
                <a:spcPct val="150000"/>
              </a:lnSpc>
              <a:spcBef>
                <a:spcPts val="0"/>
              </a:spcBef>
              <a:spcAft>
                <a:spcPts val="800"/>
              </a:spcAft>
            </a:pPr>
            <a:r>
              <a:rPr lang="en-US" sz="3600" b="1" i="1" baseline="30000" dirty="0">
                <a:solidFill>
                  <a:schemeClr val="bg1"/>
                </a:solidFill>
                <a:latin typeface="Arial" panose="020B0604020202020204" pitchFamily="34" charset="0"/>
                <a:ea typeface="Calibri" panose="020F0502020204030204" pitchFamily="34" charset="0"/>
                <a:cs typeface="Times New Roman" panose="02020603050405020304" pitchFamily="18" charset="0"/>
              </a:rPr>
              <a:t>3 </a:t>
            </a:r>
            <a:r>
              <a:rPr lang="en-US" sz="4800" b="1" i="1" dirty="0">
                <a:solidFill>
                  <a:schemeClr val="bg1"/>
                </a:solidFill>
                <a:latin typeface="Helvetica Neue"/>
                <a:ea typeface="Calibri" panose="020F0502020204030204" pitchFamily="34" charset="0"/>
                <a:cs typeface="Times New Roman" panose="02020603050405020304" pitchFamily="18" charset="0"/>
              </a:rPr>
              <a:t>Then Jonathan made a covenant with David, because he loved him as his own soul. </a:t>
            </a:r>
            <a:r>
              <a:rPr lang="en-US" sz="3600" b="1" i="1" baseline="30000" dirty="0">
                <a:solidFill>
                  <a:schemeClr val="bg1"/>
                </a:solidFill>
                <a:latin typeface="Arial" panose="020B0604020202020204" pitchFamily="34" charset="0"/>
                <a:ea typeface="Calibri" panose="020F0502020204030204" pitchFamily="34" charset="0"/>
                <a:cs typeface="Times New Roman" panose="02020603050405020304" pitchFamily="18" charset="0"/>
              </a:rPr>
              <a:t>4 </a:t>
            </a:r>
            <a:r>
              <a:rPr lang="en-US" sz="4800" b="1" i="1" dirty="0">
                <a:solidFill>
                  <a:schemeClr val="bg1"/>
                </a:solidFill>
                <a:latin typeface="Helvetica Neue"/>
                <a:ea typeface="Calibri" panose="020F0502020204030204" pitchFamily="34" charset="0"/>
                <a:cs typeface="Times New Roman" panose="02020603050405020304" pitchFamily="18" charset="0"/>
              </a:rPr>
              <a:t>And Jonathan stripped himself of the robe that was</a:t>
            </a:r>
            <a:endParaRPr lang="en-US" sz="4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9543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3961" y="403429"/>
            <a:ext cx="11443591" cy="1569660"/>
          </a:xfrm>
          <a:prstGeom prst="rect">
            <a:avLst/>
          </a:prstGeom>
          <a:noFill/>
        </p:spPr>
        <p:txBody>
          <a:bodyPr wrap="square" lIns="91440" tIns="45720" rIns="91440" bIns="45720">
            <a:spAutoFit/>
          </a:bodyPr>
          <a:lstStyle/>
          <a:p>
            <a:pPr algn="ctr"/>
            <a:r>
              <a:rPr lang="en-US" sz="9600" b="1" cap="none" spc="50" dirty="0">
                <a:ln w="0"/>
                <a:solidFill>
                  <a:schemeClr val="bg2"/>
                </a:solidFill>
                <a:effectLst>
                  <a:innerShdw blurRad="63500" dist="50800" dir="13500000">
                    <a:srgbClr val="000000">
                      <a:alpha val="50000"/>
                    </a:srgbClr>
                  </a:innerShdw>
                </a:effectLst>
              </a:rPr>
              <a:t>SACRIFICE</a:t>
            </a:r>
          </a:p>
        </p:txBody>
      </p:sp>
      <p:sp>
        <p:nvSpPr>
          <p:cNvPr id="3" name="Rectangle 2"/>
          <p:cNvSpPr/>
          <p:nvPr/>
        </p:nvSpPr>
        <p:spPr>
          <a:xfrm>
            <a:off x="353961" y="1973090"/>
            <a:ext cx="11443591" cy="5046703"/>
          </a:xfrm>
          <a:prstGeom prst="rect">
            <a:avLst/>
          </a:prstGeom>
        </p:spPr>
        <p:txBody>
          <a:bodyPr wrap="square">
            <a:spAutoFit/>
          </a:bodyPr>
          <a:lstStyle/>
          <a:p>
            <a:pPr marL="457200" marR="0">
              <a:lnSpc>
                <a:spcPct val="150000"/>
              </a:lnSpc>
              <a:spcBef>
                <a:spcPts val="0"/>
              </a:spcBef>
              <a:spcAft>
                <a:spcPts val="800"/>
              </a:spcAft>
            </a:pPr>
            <a:r>
              <a:rPr lang="en-US" sz="5400" b="1" i="1" dirty="0">
                <a:solidFill>
                  <a:schemeClr val="bg1"/>
                </a:solidFill>
                <a:latin typeface="Helvetica Neue"/>
                <a:ea typeface="Calibri" panose="020F0502020204030204" pitchFamily="34" charset="0"/>
                <a:cs typeface="Times New Roman" panose="02020603050405020304" pitchFamily="18" charset="0"/>
              </a:rPr>
              <a:t>on him and gave it to David, and his armor, and even his sword and his bow and his belt. </a:t>
            </a:r>
          </a:p>
          <a:p>
            <a:pPr marL="457200" marR="0">
              <a:lnSpc>
                <a:spcPct val="150000"/>
              </a:lnSpc>
              <a:spcBef>
                <a:spcPts val="0"/>
              </a:spcBef>
              <a:spcAft>
                <a:spcPts val="800"/>
              </a:spcAft>
            </a:pPr>
            <a:r>
              <a:rPr lang="en-US" sz="5400" b="1" i="1" dirty="0">
                <a:solidFill>
                  <a:schemeClr val="bg1"/>
                </a:solidFill>
                <a:latin typeface="Helvetica Neue"/>
                <a:ea typeface="Calibri" panose="020F0502020204030204" pitchFamily="34" charset="0"/>
                <a:cs typeface="Times New Roman" panose="02020603050405020304" pitchFamily="18" charset="0"/>
              </a:rPr>
              <a:t>1 Samuel 18:3-4</a:t>
            </a:r>
            <a:endParaRPr lang="en-US" sz="7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72357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DB5AE-2DDE-4E5E-AD15-4BE104AEB84A}"/>
              </a:ext>
            </a:extLst>
          </p:cNvPr>
          <p:cNvSpPr>
            <a:spLocks noGrp="1"/>
          </p:cNvSpPr>
          <p:nvPr>
            <p:ph type="title"/>
          </p:nvPr>
        </p:nvSpPr>
        <p:spPr/>
        <p:txBody>
          <a:bodyPr/>
          <a:lstStyle/>
          <a:p>
            <a:endParaRPr lang="en-US"/>
          </a:p>
        </p:txBody>
      </p:sp>
      <p:pic>
        <p:nvPicPr>
          <p:cNvPr id="5" name="Content Placeholder 4" descr="A screenshot of a cell phone&#10;&#10;Description automatically generated">
            <a:extLst>
              <a:ext uri="{FF2B5EF4-FFF2-40B4-BE49-F238E27FC236}">
                <a16:creationId xmlns:a16="http://schemas.microsoft.com/office/drawing/2014/main" id="{5C9C9C14-35EB-4418-A1B6-7D4426C847F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192000" cy="9623645"/>
          </a:xfrm>
        </p:spPr>
      </p:pic>
    </p:spTree>
    <p:extLst>
      <p:ext uri="{BB962C8B-B14F-4D97-AF65-F5344CB8AC3E}">
        <p14:creationId xmlns:p14="http://schemas.microsoft.com/office/powerpoint/2010/main" val="38398812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295" y="22096"/>
            <a:ext cx="11833410" cy="1862048"/>
          </a:xfrm>
          <a:prstGeom prst="rect">
            <a:avLst/>
          </a:prstGeom>
          <a:noFill/>
        </p:spPr>
        <p:txBody>
          <a:bodyPr wrap="square" lIns="91440" tIns="45720" rIns="91440" bIns="45720">
            <a:spAutoFit/>
          </a:bodyPr>
          <a:lstStyle/>
          <a:p>
            <a:pPr algn="ctr"/>
            <a:r>
              <a:rPr lang="en-US" sz="11500" b="1" cap="none" spc="50" dirty="0">
                <a:ln w="0"/>
                <a:solidFill>
                  <a:schemeClr val="bg2"/>
                </a:solidFill>
                <a:effectLst>
                  <a:innerShdw blurRad="63500" dist="50800" dir="13500000">
                    <a:srgbClr val="000000">
                      <a:alpha val="50000"/>
                    </a:srgbClr>
                  </a:innerShdw>
                </a:effectLst>
              </a:rPr>
              <a:t>LOYAL</a:t>
            </a:r>
          </a:p>
        </p:txBody>
      </p:sp>
      <p:sp>
        <p:nvSpPr>
          <p:cNvPr id="3" name="Rectangle 2"/>
          <p:cNvSpPr/>
          <p:nvPr/>
        </p:nvSpPr>
        <p:spPr>
          <a:xfrm>
            <a:off x="179296" y="1884144"/>
            <a:ext cx="11833410" cy="5065682"/>
          </a:xfrm>
          <a:prstGeom prst="rect">
            <a:avLst/>
          </a:prstGeom>
        </p:spPr>
        <p:txBody>
          <a:bodyPr wrap="square">
            <a:spAutoFit/>
          </a:bodyPr>
          <a:lstStyle/>
          <a:p>
            <a:pPr>
              <a:lnSpc>
                <a:spcPct val="150000"/>
              </a:lnSpc>
            </a:pPr>
            <a:r>
              <a:rPr lang="en-US" sz="4400" b="1" i="1" dirty="0">
                <a:solidFill>
                  <a:schemeClr val="bg1"/>
                </a:solidFill>
              </a:rPr>
              <a:t>“Let not the king sin against his servant David, because he has not sinned against you, and because his deeds have brought good to you. 5 For he took his life in his hand and he struck down the Philistine, </a:t>
            </a:r>
            <a:endParaRPr lang="en-US" sz="4400" dirty="0">
              <a:solidFill>
                <a:schemeClr val="bg1"/>
              </a:solidFill>
            </a:endParaRPr>
          </a:p>
        </p:txBody>
      </p:sp>
    </p:spTree>
    <p:extLst>
      <p:ext uri="{BB962C8B-B14F-4D97-AF65-F5344CB8AC3E}">
        <p14:creationId xmlns:p14="http://schemas.microsoft.com/office/powerpoint/2010/main" val="1847875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295" y="22096"/>
            <a:ext cx="11833410" cy="1862048"/>
          </a:xfrm>
          <a:prstGeom prst="rect">
            <a:avLst/>
          </a:prstGeom>
          <a:noFill/>
        </p:spPr>
        <p:txBody>
          <a:bodyPr wrap="square" lIns="91440" tIns="45720" rIns="91440" bIns="45720">
            <a:spAutoFit/>
          </a:bodyPr>
          <a:lstStyle/>
          <a:p>
            <a:pPr algn="ctr"/>
            <a:r>
              <a:rPr lang="en-US" sz="11500" b="1" cap="none" spc="50" dirty="0">
                <a:ln w="0"/>
                <a:solidFill>
                  <a:schemeClr val="bg2"/>
                </a:solidFill>
                <a:effectLst>
                  <a:innerShdw blurRad="63500" dist="50800" dir="13500000">
                    <a:srgbClr val="000000">
                      <a:alpha val="50000"/>
                    </a:srgbClr>
                  </a:innerShdw>
                </a:effectLst>
              </a:rPr>
              <a:t>LOYAL</a:t>
            </a:r>
          </a:p>
        </p:txBody>
      </p:sp>
      <p:sp>
        <p:nvSpPr>
          <p:cNvPr id="3" name="Rectangle 2"/>
          <p:cNvSpPr/>
          <p:nvPr/>
        </p:nvSpPr>
        <p:spPr>
          <a:xfrm>
            <a:off x="179295" y="1366054"/>
            <a:ext cx="11833410" cy="5517793"/>
          </a:xfrm>
          <a:prstGeom prst="rect">
            <a:avLst/>
          </a:prstGeom>
        </p:spPr>
        <p:txBody>
          <a:bodyPr wrap="square">
            <a:spAutoFit/>
          </a:bodyPr>
          <a:lstStyle/>
          <a:p>
            <a:pPr>
              <a:lnSpc>
                <a:spcPct val="150000"/>
              </a:lnSpc>
            </a:pPr>
            <a:r>
              <a:rPr lang="en-US" sz="4800" b="1" i="1" dirty="0">
                <a:solidFill>
                  <a:schemeClr val="bg1"/>
                </a:solidFill>
              </a:rPr>
              <a:t>and the Lord worked a great salvation for all Israel. You saw it, and rejoiced. Why then will you sin against innocent blood by killing David without cause?” </a:t>
            </a:r>
          </a:p>
          <a:p>
            <a:pPr>
              <a:lnSpc>
                <a:spcPct val="150000"/>
              </a:lnSpc>
            </a:pPr>
            <a:r>
              <a:rPr lang="en-US" sz="4800" b="1" i="1" dirty="0">
                <a:solidFill>
                  <a:schemeClr val="bg1"/>
                </a:solidFill>
              </a:rPr>
              <a:t>1 Samuel 19:4-5</a:t>
            </a:r>
            <a:endParaRPr lang="en-US" sz="4800" dirty="0">
              <a:solidFill>
                <a:schemeClr val="bg1"/>
              </a:solidFill>
            </a:endParaRPr>
          </a:p>
        </p:txBody>
      </p:sp>
    </p:spTree>
    <p:extLst>
      <p:ext uri="{BB962C8B-B14F-4D97-AF65-F5344CB8AC3E}">
        <p14:creationId xmlns:p14="http://schemas.microsoft.com/office/powerpoint/2010/main" val="33583083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90664"/>
            <a:ext cx="12191999" cy="1862048"/>
          </a:xfrm>
          <a:prstGeom prst="rect">
            <a:avLst/>
          </a:prstGeom>
          <a:noFill/>
        </p:spPr>
        <p:txBody>
          <a:bodyPr wrap="square" lIns="91440" tIns="45720" rIns="91440" bIns="45720">
            <a:spAutoFit/>
          </a:bodyPr>
          <a:lstStyle/>
          <a:p>
            <a:pPr algn="ctr"/>
            <a:r>
              <a:rPr lang="en-US" sz="11500" b="1" cap="none" spc="50" dirty="0">
                <a:ln w="0"/>
                <a:solidFill>
                  <a:schemeClr val="bg2"/>
                </a:solidFill>
                <a:effectLst>
                  <a:innerShdw blurRad="63500" dist="50800" dir="13500000">
                    <a:srgbClr val="000000">
                      <a:alpha val="50000"/>
                    </a:srgbClr>
                  </a:innerShdw>
                </a:effectLst>
              </a:rPr>
              <a:t>FREEDOM</a:t>
            </a:r>
          </a:p>
        </p:txBody>
      </p:sp>
      <p:sp>
        <p:nvSpPr>
          <p:cNvPr id="3" name="Rectangle 2"/>
          <p:cNvSpPr/>
          <p:nvPr/>
        </p:nvSpPr>
        <p:spPr>
          <a:xfrm>
            <a:off x="289183" y="1771384"/>
            <a:ext cx="11627514" cy="4409797"/>
          </a:xfrm>
          <a:prstGeom prst="rect">
            <a:avLst/>
          </a:prstGeom>
        </p:spPr>
        <p:txBody>
          <a:bodyPr wrap="square">
            <a:spAutoFit/>
          </a:bodyPr>
          <a:lstStyle/>
          <a:p>
            <a:pPr>
              <a:lnSpc>
                <a:spcPct val="150000"/>
              </a:lnSpc>
            </a:pPr>
            <a:r>
              <a:rPr lang="en-US" sz="4800" b="1" i="1" baseline="30000" dirty="0">
                <a:solidFill>
                  <a:schemeClr val="bg1"/>
                </a:solidFill>
              </a:rPr>
              <a:t>41 </a:t>
            </a:r>
            <a:r>
              <a:rPr lang="en-US" sz="4800" b="1" i="1" dirty="0">
                <a:solidFill>
                  <a:schemeClr val="bg1"/>
                </a:solidFill>
              </a:rPr>
              <a:t>And as soon as the boy had gone, David rose from beside the stone heap</a:t>
            </a:r>
            <a:r>
              <a:rPr lang="en-US" sz="4800" b="1" i="1" baseline="30000" dirty="0">
                <a:solidFill>
                  <a:schemeClr val="bg1"/>
                </a:solidFill>
              </a:rPr>
              <a:t>[</a:t>
            </a:r>
            <a:r>
              <a:rPr lang="en-US" sz="4800" b="1" i="1" u="sng" baseline="30000" dirty="0">
                <a:solidFill>
                  <a:schemeClr val="bg1"/>
                </a:solidFill>
                <a:hlinkClick r:id="rId2" tooltip="See footnote f"/>
              </a:rPr>
              <a:t>f</a:t>
            </a:r>
            <a:r>
              <a:rPr lang="en-US" sz="4800" b="1" i="1" baseline="30000" dirty="0">
                <a:solidFill>
                  <a:schemeClr val="bg1"/>
                </a:solidFill>
              </a:rPr>
              <a:t>]</a:t>
            </a:r>
            <a:r>
              <a:rPr lang="en-US" sz="4800" b="1" i="1" dirty="0">
                <a:solidFill>
                  <a:schemeClr val="bg1"/>
                </a:solidFill>
              </a:rPr>
              <a:t> and fell on his face to the ground and bowed three times. </a:t>
            </a:r>
            <a:endParaRPr lang="en-US" sz="4800" dirty="0">
              <a:solidFill>
                <a:schemeClr val="bg1"/>
              </a:solidFill>
            </a:endParaRPr>
          </a:p>
        </p:txBody>
      </p:sp>
    </p:spTree>
    <p:extLst>
      <p:ext uri="{BB962C8B-B14F-4D97-AF65-F5344CB8AC3E}">
        <p14:creationId xmlns:p14="http://schemas.microsoft.com/office/powerpoint/2010/main" val="2389624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90664"/>
            <a:ext cx="12191999" cy="1862048"/>
          </a:xfrm>
          <a:prstGeom prst="rect">
            <a:avLst/>
          </a:prstGeom>
          <a:noFill/>
        </p:spPr>
        <p:txBody>
          <a:bodyPr wrap="square" lIns="91440" tIns="45720" rIns="91440" bIns="45720">
            <a:spAutoFit/>
          </a:bodyPr>
          <a:lstStyle/>
          <a:p>
            <a:pPr algn="ctr"/>
            <a:r>
              <a:rPr lang="en-US" sz="11500" b="1" cap="none" spc="50" dirty="0">
                <a:ln w="0"/>
                <a:solidFill>
                  <a:schemeClr val="bg2"/>
                </a:solidFill>
                <a:effectLst>
                  <a:innerShdw blurRad="63500" dist="50800" dir="13500000">
                    <a:srgbClr val="000000">
                      <a:alpha val="50000"/>
                    </a:srgbClr>
                  </a:innerShdw>
                </a:effectLst>
              </a:rPr>
              <a:t>FREEDOM</a:t>
            </a:r>
          </a:p>
        </p:txBody>
      </p:sp>
      <p:sp>
        <p:nvSpPr>
          <p:cNvPr id="3" name="Rectangle 2"/>
          <p:cNvSpPr/>
          <p:nvPr/>
        </p:nvSpPr>
        <p:spPr>
          <a:xfrm>
            <a:off x="282243" y="1311389"/>
            <a:ext cx="11627514" cy="5489195"/>
          </a:xfrm>
          <a:prstGeom prst="rect">
            <a:avLst/>
          </a:prstGeom>
        </p:spPr>
        <p:txBody>
          <a:bodyPr wrap="square">
            <a:spAutoFit/>
          </a:bodyPr>
          <a:lstStyle/>
          <a:p>
            <a:pPr>
              <a:lnSpc>
                <a:spcPct val="150000"/>
              </a:lnSpc>
            </a:pPr>
            <a:r>
              <a:rPr lang="en-US" sz="6000" b="1" i="1" dirty="0">
                <a:solidFill>
                  <a:schemeClr val="bg1"/>
                </a:solidFill>
              </a:rPr>
              <a:t>And they kissed one another and wept with one another, David weeping the most. </a:t>
            </a:r>
          </a:p>
          <a:p>
            <a:pPr>
              <a:lnSpc>
                <a:spcPct val="150000"/>
              </a:lnSpc>
            </a:pPr>
            <a:r>
              <a:rPr lang="en-US" sz="6000" b="1" i="1" dirty="0">
                <a:solidFill>
                  <a:schemeClr val="bg1"/>
                </a:solidFill>
              </a:rPr>
              <a:t>1 Samuel 20:41</a:t>
            </a:r>
            <a:endParaRPr lang="en-US" sz="6000" dirty="0">
              <a:solidFill>
                <a:schemeClr val="bg1"/>
              </a:solidFill>
            </a:endParaRPr>
          </a:p>
        </p:txBody>
      </p:sp>
    </p:spTree>
    <p:extLst>
      <p:ext uri="{BB962C8B-B14F-4D97-AF65-F5344CB8AC3E}">
        <p14:creationId xmlns:p14="http://schemas.microsoft.com/office/powerpoint/2010/main" val="10588112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03429"/>
            <a:ext cx="12191999" cy="1862048"/>
          </a:xfrm>
          <a:prstGeom prst="rect">
            <a:avLst/>
          </a:prstGeom>
          <a:noFill/>
        </p:spPr>
        <p:txBody>
          <a:bodyPr wrap="square" lIns="91440" tIns="45720" rIns="91440" bIns="45720">
            <a:spAutoFit/>
          </a:bodyPr>
          <a:lstStyle/>
          <a:p>
            <a:pPr algn="ctr"/>
            <a:r>
              <a:rPr lang="en-US" sz="11500" b="1" cap="none" spc="50" dirty="0">
                <a:ln w="0"/>
                <a:solidFill>
                  <a:schemeClr val="bg2"/>
                </a:solidFill>
                <a:effectLst>
                  <a:innerShdw blurRad="63500" dist="50800" dir="13500000">
                    <a:srgbClr val="000000">
                      <a:alpha val="50000"/>
                    </a:srgbClr>
                  </a:innerShdw>
                </a:effectLst>
              </a:rPr>
              <a:t>ENCOURAGE</a:t>
            </a:r>
          </a:p>
        </p:txBody>
      </p:sp>
      <p:sp>
        <p:nvSpPr>
          <p:cNvPr id="3" name="Rectangle 2"/>
          <p:cNvSpPr/>
          <p:nvPr/>
        </p:nvSpPr>
        <p:spPr>
          <a:xfrm>
            <a:off x="0" y="2005781"/>
            <a:ext cx="12191999" cy="4104200"/>
          </a:xfrm>
          <a:prstGeom prst="rect">
            <a:avLst/>
          </a:prstGeom>
        </p:spPr>
        <p:txBody>
          <a:bodyPr wrap="square">
            <a:spAutoFit/>
          </a:bodyPr>
          <a:lstStyle/>
          <a:p>
            <a:pPr>
              <a:lnSpc>
                <a:spcPct val="150000"/>
              </a:lnSpc>
            </a:pPr>
            <a:r>
              <a:rPr lang="en-US" sz="6000" b="1" i="1" baseline="30000" dirty="0">
                <a:solidFill>
                  <a:schemeClr val="bg1"/>
                </a:solidFill>
              </a:rPr>
              <a:t>15 </a:t>
            </a:r>
            <a:r>
              <a:rPr lang="en-US" sz="6000" b="1" i="1" dirty="0">
                <a:solidFill>
                  <a:schemeClr val="bg1"/>
                </a:solidFill>
              </a:rPr>
              <a:t>While David was at </a:t>
            </a:r>
            <a:r>
              <a:rPr lang="en-US" sz="6000" b="1" i="1" dirty="0" err="1">
                <a:solidFill>
                  <a:schemeClr val="bg1"/>
                </a:solidFill>
              </a:rPr>
              <a:t>Horesh</a:t>
            </a:r>
            <a:r>
              <a:rPr lang="en-US" sz="6000" b="1" i="1" dirty="0">
                <a:solidFill>
                  <a:schemeClr val="bg1"/>
                </a:solidFill>
              </a:rPr>
              <a:t> in the Desert of </a:t>
            </a:r>
            <a:r>
              <a:rPr lang="en-US" sz="6000" b="1" i="1" dirty="0" err="1">
                <a:solidFill>
                  <a:schemeClr val="bg1"/>
                </a:solidFill>
              </a:rPr>
              <a:t>Ziph</a:t>
            </a:r>
            <a:r>
              <a:rPr lang="en-US" sz="6000" b="1" i="1" dirty="0">
                <a:solidFill>
                  <a:schemeClr val="bg1"/>
                </a:solidFill>
              </a:rPr>
              <a:t>, he learned that</a:t>
            </a:r>
            <a:r>
              <a:rPr lang="en-US" sz="6000" b="1" i="1" baseline="30000" dirty="0">
                <a:solidFill>
                  <a:schemeClr val="bg1"/>
                </a:solidFill>
              </a:rPr>
              <a:t>[</a:t>
            </a:r>
            <a:r>
              <a:rPr lang="en-US" sz="6000" b="1" i="1" u="sng" baseline="30000" dirty="0">
                <a:solidFill>
                  <a:schemeClr val="bg1"/>
                </a:solidFill>
                <a:hlinkClick r:id="rId2" tooltip="See footnote a"/>
              </a:rPr>
              <a:t>a</a:t>
            </a:r>
            <a:r>
              <a:rPr lang="en-US" sz="6000" b="1" i="1" baseline="30000" dirty="0">
                <a:solidFill>
                  <a:schemeClr val="bg1"/>
                </a:solidFill>
              </a:rPr>
              <a:t>]</a:t>
            </a:r>
            <a:r>
              <a:rPr lang="en-US" sz="6000" b="1" i="1" dirty="0">
                <a:solidFill>
                  <a:schemeClr val="bg1"/>
                </a:solidFill>
              </a:rPr>
              <a:t>Saul had come out to take his life. </a:t>
            </a:r>
            <a:endParaRPr lang="en-US" sz="6000" dirty="0">
              <a:solidFill>
                <a:schemeClr val="bg1"/>
              </a:solidFill>
            </a:endParaRPr>
          </a:p>
        </p:txBody>
      </p:sp>
    </p:spTree>
    <p:extLst>
      <p:ext uri="{BB962C8B-B14F-4D97-AF65-F5344CB8AC3E}">
        <p14:creationId xmlns:p14="http://schemas.microsoft.com/office/powerpoint/2010/main" val="3127932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0"/>
            <a:ext cx="12191999" cy="1862048"/>
          </a:xfrm>
          <a:prstGeom prst="rect">
            <a:avLst/>
          </a:prstGeom>
          <a:noFill/>
        </p:spPr>
        <p:txBody>
          <a:bodyPr wrap="square" lIns="91440" tIns="45720" rIns="91440" bIns="45720">
            <a:spAutoFit/>
          </a:bodyPr>
          <a:lstStyle/>
          <a:p>
            <a:pPr algn="ctr"/>
            <a:r>
              <a:rPr lang="en-US" sz="11500" b="1" cap="none" spc="50" dirty="0">
                <a:ln w="0"/>
                <a:solidFill>
                  <a:schemeClr val="bg2"/>
                </a:solidFill>
                <a:effectLst>
                  <a:innerShdw blurRad="63500" dist="50800" dir="13500000">
                    <a:srgbClr val="000000">
                      <a:alpha val="50000"/>
                    </a:srgbClr>
                  </a:innerShdw>
                </a:effectLst>
              </a:rPr>
              <a:t>ENCOURAGE</a:t>
            </a:r>
          </a:p>
        </p:txBody>
      </p:sp>
      <p:sp>
        <p:nvSpPr>
          <p:cNvPr id="3" name="Rectangle 2"/>
          <p:cNvSpPr/>
          <p:nvPr/>
        </p:nvSpPr>
        <p:spPr>
          <a:xfrm>
            <a:off x="1" y="1368805"/>
            <a:ext cx="12191999" cy="5489195"/>
          </a:xfrm>
          <a:prstGeom prst="rect">
            <a:avLst/>
          </a:prstGeom>
        </p:spPr>
        <p:txBody>
          <a:bodyPr wrap="square">
            <a:spAutoFit/>
          </a:bodyPr>
          <a:lstStyle/>
          <a:p>
            <a:pPr>
              <a:lnSpc>
                <a:spcPct val="150000"/>
              </a:lnSpc>
            </a:pPr>
            <a:r>
              <a:rPr lang="en-US" sz="6000" b="1" i="1" baseline="30000" dirty="0">
                <a:solidFill>
                  <a:schemeClr val="bg1"/>
                </a:solidFill>
              </a:rPr>
              <a:t>16 </a:t>
            </a:r>
            <a:r>
              <a:rPr lang="en-US" sz="6000" b="1" i="1" dirty="0">
                <a:solidFill>
                  <a:schemeClr val="bg1"/>
                </a:solidFill>
              </a:rPr>
              <a:t>And Saul’s son Jonathan went to David at </a:t>
            </a:r>
            <a:r>
              <a:rPr lang="en-US" sz="6000" b="1" i="1" dirty="0" err="1">
                <a:solidFill>
                  <a:schemeClr val="bg1"/>
                </a:solidFill>
              </a:rPr>
              <a:t>Horesh</a:t>
            </a:r>
            <a:r>
              <a:rPr lang="en-US" sz="6000" b="1" i="1" dirty="0">
                <a:solidFill>
                  <a:schemeClr val="bg1"/>
                </a:solidFill>
              </a:rPr>
              <a:t> and helped him find strength in God. </a:t>
            </a:r>
          </a:p>
          <a:p>
            <a:pPr>
              <a:lnSpc>
                <a:spcPct val="150000"/>
              </a:lnSpc>
            </a:pPr>
            <a:r>
              <a:rPr lang="en-US" sz="6000" b="1" i="1" dirty="0">
                <a:solidFill>
                  <a:schemeClr val="bg1"/>
                </a:solidFill>
              </a:rPr>
              <a:t>1 Samuel 23:15-16</a:t>
            </a:r>
            <a:endParaRPr lang="en-US" sz="6000" dirty="0">
              <a:solidFill>
                <a:schemeClr val="bg1"/>
              </a:solidFill>
            </a:endParaRPr>
          </a:p>
        </p:txBody>
      </p:sp>
    </p:spTree>
    <p:extLst>
      <p:ext uri="{BB962C8B-B14F-4D97-AF65-F5344CB8AC3E}">
        <p14:creationId xmlns:p14="http://schemas.microsoft.com/office/powerpoint/2010/main" val="1887693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1999" cy="3046988"/>
          </a:xfrm>
          <a:prstGeom prst="rect">
            <a:avLst/>
          </a:prstGeom>
          <a:noFill/>
        </p:spPr>
        <p:txBody>
          <a:bodyPr wrap="square" lIns="91440" tIns="45720" rIns="91440" bIns="45720">
            <a:spAutoFit/>
          </a:bodyPr>
          <a:lstStyle/>
          <a:p>
            <a:pPr algn="ctr"/>
            <a:r>
              <a:rPr lang="en-US" sz="96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INTIMATE </a:t>
            </a:r>
          </a:p>
          <a:p>
            <a:pPr algn="ctr"/>
            <a:r>
              <a:rPr lang="en-US" sz="96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FRIENDS</a:t>
            </a:r>
          </a:p>
        </p:txBody>
      </p:sp>
      <p:sp>
        <p:nvSpPr>
          <p:cNvPr id="3" name="Rectangle 2"/>
          <p:cNvSpPr/>
          <p:nvPr/>
        </p:nvSpPr>
        <p:spPr>
          <a:xfrm>
            <a:off x="1428737" y="3783174"/>
            <a:ext cx="3759940" cy="1107996"/>
          </a:xfrm>
          <a:prstGeom prst="rect">
            <a:avLst/>
          </a:prstGeom>
          <a:noFill/>
        </p:spPr>
        <p:txBody>
          <a:bodyPr wrap="none" lIns="91440" tIns="45720" rIns="91440" bIns="45720">
            <a:spAutoFit/>
          </a:bodyPr>
          <a:lstStyle/>
          <a:p>
            <a:pPr algn="ctr"/>
            <a:r>
              <a:rPr lang="en-US" sz="6600" b="1" cap="none" spc="50" dirty="0">
                <a:ln w="0"/>
                <a:solidFill>
                  <a:schemeClr val="bg2"/>
                </a:solidFill>
                <a:effectLst>
                  <a:innerShdw blurRad="63500" dist="50800" dir="13500000">
                    <a:srgbClr val="000000">
                      <a:alpha val="50000"/>
                    </a:srgbClr>
                  </a:innerShdw>
                </a:effectLst>
              </a:rPr>
              <a:t>SACRIFICE</a:t>
            </a:r>
          </a:p>
        </p:txBody>
      </p:sp>
      <p:sp>
        <p:nvSpPr>
          <p:cNvPr id="4" name="Rectangle 3"/>
          <p:cNvSpPr/>
          <p:nvPr/>
        </p:nvSpPr>
        <p:spPr>
          <a:xfrm>
            <a:off x="8421211" y="3811013"/>
            <a:ext cx="2342052" cy="1107996"/>
          </a:xfrm>
          <a:prstGeom prst="rect">
            <a:avLst/>
          </a:prstGeom>
        </p:spPr>
        <p:txBody>
          <a:bodyPr wrap="none">
            <a:spAutoFit/>
          </a:bodyPr>
          <a:lstStyle/>
          <a:p>
            <a:pPr algn="ctr"/>
            <a:r>
              <a:rPr lang="en-US" sz="6600" b="1" spc="50" dirty="0">
                <a:ln w="0"/>
                <a:solidFill>
                  <a:schemeClr val="bg2"/>
                </a:solidFill>
                <a:effectLst>
                  <a:innerShdw blurRad="63500" dist="50800" dir="13500000">
                    <a:srgbClr val="000000">
                      <a:alpha val="50000"/>
                    </a:srgbClr>
                  </a:innerShdw>
                </a:effectLst>
              </a:rPr>
              <a:t>LOYAL</a:t>
            </a:r>
          </a:p>
        </p:txBody>
      </p:sp>
      <p:sp>
        <p:nvSpPr>
          <p:cNvPr id="5" name="Rectangle 4"/>
          <p:cNvSpPr/>
          <p:nvPr/>
        </p:nvSpPr>
        <p:spPr>
          <a:xfrm>
            <a:off x="1325733" y="5486253"/>
            <a:ext cx="3765775" cy="1107996"/>
          </a:xfrm>
          <a:prstGeom prst="rect">
            <a:avLst/>
          </a:prstGeom>
        </p:spPr>
        <p:txBody>
          <a:bodyPr wrap="none">
            <a:spAutoFit/>
          </a:bodyPr>
          <a:lstStyle/>
          <a:p>
            <a:pPr algn="ctr"/>
            <a:r>
              <a:rPr lang="en-US" sz="6600" b="1" spc="50" dirty="0">
                <a:ln w="0"/>
                <a:solidFill>
                  <a:schemeClr val="bg2"/>
                </a:solidFill>
                <a:effectLst>
                  <a:innerShdw blurRad="63500" dist="50800" dir="13500000">
                    <a:srgbClr val="000000">
                      <a:alpha val="50000"/>
                    </a:srgbClr>
                  </a:innerShdw>
                </a:effectLst>
              </a:rPr>
              <a:t>FREEDOM</a:t>
            </a:r>
          </a:p>
        </p:txBody>
      </p:sp>
      <p:sp>
        <p:nvSpPr>
          <p:cNvPr id="6" name="Rectangle 5"/>
          <p:cNvSpPr/>
          <p:nvPr/>
        </p:nvSpPr>
        <p:spPr>
          <a:xfrm>
            <a:off x="7236720" y="5486253"/>
            <a:ext cx="4711033" cy="1107996"/>
          </a:xfrm>
          <a:prstGeom prst="rect">
            <a:avLst/>
          </a:prstGeom>
        </p:spPr>
        <p:txBody>
          <a:bodyPr wrap="none">
            <a:spAutoFit/>
          </a:bodyPr>
          <a:lstStyle/>
          <a:p>
            <a:pPr algn="ctr"/>
            <a:r>
              <a:rPr lang="en-US" sz="6600" b="1" spc="50" dirty="0">
                <a:ln w="0"/>
                <a:solidFill>
                  <a:schemeClr val="bg2"/>
                </a:solidFill>
                <a:effectLst>
                  <a:innerShdw blurRad="63500" dist="50800" dir="13500000">
                    <a:srgbClr val="000000">
                      <a:alpha val="50000"/>
                    </a:srgbClr>
                  </a:innerShdw>
                </a:effectLst>
              </a:rPr>
              <a:t>ENCOURAGE</a:t>
            </a:r>
          </a:p>
        </p:txBody>
      </p:sp>
    </p:spTree>
    <p:extLst>
      <p:ext uri="{BB962C8B-B14F-4D97-AF65-F5344CB8AC3E}">
        <p14:creationId xmlns:p14="http://schemas.microsoft.com/office/powerpoint/2010/main" val="1203871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326794"/>
            <a:ext cx="12191999" cy="4339650"/>
          </a:xfrm>
          <a:prstGeom prst="rect">
            <a:avLst/>
          </a:prstGeom>
          <a:noFill/>
        </p:spPr>
        <p:txBody>
          <a:bodyPr wrap="square" lIns="91440" tIns="45720" rIns="91440" bIns="45720">
            <a:spAutoFit/>
          </a:bodyPr>
          <a:lstStyle/>
          <a:p>
            <a:pPr algn="ctr"/>
            <a:r>
              <a:rPr lang="en-US" sz="13800" b="1" cap="none" spc="50" dirty="0">
                <a:ln w="0"/>
                <a:solidFill>
                  <a:schemeClr val="bg2"/>
                </a:solidFill>
                <a:effectLst>
                  <a:innerShdw blurRad="63500" dist="50800" dir="13500000">
                    <a:srgbClr val="000000">
                      <a:alpha val="50000"/>
                    </a:srgbClr>
                  </a:innerShdw>
                </a:effectLst>
              </a:rPr>
              <a:t>YOU HAVE</a:t>
            </a:r>
          </a:p>
          <a:p>
            <a:pPr algn="ctr"/>
            <a:r>
              <a:rPr lang="en-US" sz="13800" b="1" spc="50" dirty="0">
                <a:ln w="0"/>
                <a:solidFill>
                  <a:schemeClr val="bg2"/>
                </a:solidFill>
                <a:effectLst>
                  <a:innerShdw blurRad="63500" dist="50800" dir="13500000">
                    <a:srgbClr val="000000">
                      <a:alpha val="50000"/>
                    </a:srgbClr>
                  </a:innerShdw>
                </a:effectLst>
              </a:rPr>
              <a:t>THAT FRIEND!</a:t>
            </a:r>
            <a:endParaRPr lang="en-US" sz="13800" b="1" cap="none" spc="50" dirty="0">
              <a:ln w="0"/>
              <a:solidFill>
                <a:schemeClr val="bg2"/>
              </a:solidFill>
              <a:effectLst>
                <a:innerShdw blurRad="63500" dist="50800" dir="13500000">
                  <a:srgbClr val="000000">
                    <a:alpha val="50000"/>
                  </a:srgbClr>
                </a:innerShdw>
              </a:effectLst>
            </a:endParaRPr>
          </a:p>
        </p:txBody>
      </p:sp>
    </p:spTree>
    <p:extLst>
      <p:ext uri="{BB962C8B-B14F-4D97-AF65-F5344CB8AC3E}">
        <p14:creationId xmlns:p14="http://schemas.microsoft.com/office/powerpoint/2010/main" val="12753268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389240"/>
            <a:ext cx="12192000" cy="2410853"/>
          </a:xfrm>
          <a:prstGeom prst="rect">
            <a:avLst/>
          </a:prstGeom>
        </p:spPr>
        <p:txBody>
          <a:bodyPr wrap="square">
            <a:spAutoFit/>
          </a:bodyPr>
          <a:lstStyle/>
          <a:p>
            <a:pPr algn="ctr">
              <a:lnSpc>
                <a:spcPct val="107000"/>
              </a:lnSpc>
              <a:spcAft>
                <a:spcPts val="800"/>
              </a:spcAft>
            </a:pPr>
            <a:r>
              <a:rPr lang="en-US" sz="7200" b="1" i="1" dirty="0">
                <a:solidFill>
                  <a:schemeClr val="bg1"/>
                </a:solidFill>
                <a:latin typeface="Calibri" panose="020F0502020204030204" pitchFamily="34" charset="0"/>
                <a:ea typeface="Calibri" panose="020F0502020204030204" pitchFamily="34" charset="0"/>
                <a:cs typeface="Times New Roman" panose="02020603050405020304" pitchFamily="18" charset="0"/>
              </a:rPr>
              <a:t>“I have called you friends.” John 15:15</a:t>
            </a:r>
            <a:endParaRPr lang="en-US" sz="7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139167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03429"/>
            <a:ext cx="12191999" cy="1569660"/>
          </a:xfrm>
          <a:prstGeom prst="rect">
            <a:avLst/>
          </a:prstGeom>
          <a:noFill/>
        </p:spPr>
        <p:txBody>
          <a:bodyPr wrap="square" lIns="91440" tIns="45720" rIns="91440" bIns="45720">
            <a:spAutoFit/>
          </a:bodyPr>
          <a:lstStyle/>
          <a:p>
            <a:pPr algn="ctr"/>
            <a:r>
              <a:rPr lang="en-US" sz="9600" b="1" cap="none" spc="50" dirty="0">
                <a:ln w="0"/>
                <a:solidFill>
                  <a:schemeClr val="bg2"/>
                </a:solidFill>
                <a:effectLst>
                  <a:innerShdw blurRad="63500" dist="50800" dir="13500000">
                    <a:srgbClr val="000000">
                      <a:alpha val="50000"/>
                    </a:srgbClr>
                  </a:innerShdw>
                </a:effectLst>
              </a:rPr>
              <a:t>SACRIFICE</a:t>
            </a:r>
          </a:p>
        </p:txBody>
      </p:sp>
      <p:sp>
        <p:nvSpPr>
          <p:cNvPr id="3" name="Rectangle 2"/>
          <p:cNvSpPr/>
          <p:nvPr/>
        </p:nvSpPr>
        <p:spPr>
          <a:xfrm>
            <a:off x="2" y="2350371"/>
            <a:ext cx="12191998" cy="4104200"/>
          </a:xfrm>
          <a:prstGeom prst="rect">
            <a:avLst/>
          </a:prstGeom>
        </p:spPr>
        <p:txBody>
          <a:bodyPr wrap="square">
            <a:spAutoFit/>
          </a:bodyPr>
          <a:lstStyle/>
          <a:p>
            <a:pPr>
              <a:lnSpc>
                <a:spcPct val="150000"/>
              </a:lnSpc>
            </a:pPr>
            <a:r>
              <a:rPr lang="en-US" sz="6000" b="1" i="1" dirty="0">
                <a:solidFill>
                  <a:schemeClr val="bg1"/>
                </a:solidFill>
              </a:rPr>
              <a:t> </a:t>
            </a:r>
            <a:r>
              <a:rPr lang="en-US" sz="6000" b="1" i="1" u="sng" dirty="0">
                <a:solidFill>
                  <a:schemeClr val="bg1"/>
                </a:solidFill>
                <a:hlinkClick r:id="rId2"/>
              </a:rPr>
              <a:t>13</a:t>
            </a:r>
            <a:r>
              <a:rPr lang="en-US" sz="6000" b="1" i="1" dirty="0">
                <a:solidFill>
                  <a:schemeClr val="bg1"/>
                </a:solidFill>
              </a:rPr>
              <a:t>Greater love has no one than this, that someone lay down his life for his friends.				– John 15:13 </a:t>
            </a:r>
            <a:endParaRPr lang="en-US" sz="6000" dirty="0">
              <a:solidFill>
                <a:schemeClr val="bg1"/>
              </a:solidFill>
            </a:endParaRPr>
          </a:p>
        </p:txBody>
      </p:sp>
    </p:spTree>
    <p:extLst>
      <p:ext uri="{BB962C8B-B14F-4D97-AF65-F5344CB8AC3E}">
        <p14:creationId xmlns:p14="http://schemas.microsoft.com/office/powerpoint/2010/main" val="27321800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A65CD-CA4A-4E33-85DE-7DA1FD39B6A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63505E0-7AF6-4317-B56D-3142253E9A75}"/>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1591878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1999" cy="1569660"/>
          </a:xfrm>
          <a:prstGeom prst="rect">
            <a:avLst/>
          </a:prstGeom>
          <a:noFill/>
        </p:spPr>
        <p:txBody>
          <a:bodyPr wrap="square" lIns="91440" tIns="45720" rIns="91440" bIns="45720">
            <a:spAutoFit/>
          </a:bodyPr>
          <a:lstStyle/>
          <a:p>
            <a:pPr algn="ctr"/>
            <a:r>
              <a:rPr lang="en-US" sz="9600" b="1" cap="none" spc="50" dirty="0">
                <a:ln w="0"/>
                <a:solidFill>
                  <a:schemeClr val="bg2"/>
                </a:solidFill>
                <a:effectLst>
                  <a:innerShdw blurRad="63500" dist="50800" dir="13500000">
                    <a:srgbClr val="000000">
                      <a:alpha val="50000"/>
                    </a:srgbClr>
                  </a:innerShdw>
                </a:effectLst>
              </a:rPr>
              <a:t>LOYAL</a:t>
            </a:r>
          </a:p>
        </p:txBody>
      </p:sp>
      <p:sp>
        <p:nvSpPr>
          <p:cNvPr id="3" name="Rectangle 2"/>
          <p:cNvSpPr/>
          <p:nvPr/>
        </p:nvSpPr>
        <p:spPr>
          <a:xfrm>
            <a:off x="353963" y="1368805"/>
            <a:ext cx="12191998" cy="5489195"/>
          </a:xfrm>
          <a:prstGeom prst="rect">
            <a:avLst/>
          </a:prstGeom>
        </p:spPr>
        <p:txBody>
          <a:bodyPr wrap="square">
            <a:spAutoFit/>
          </a:bodyPr>
          <a:lstStyle/>
          <a:p>
            <a:pPr>
              <a:lnSpc>
                <a:spcPct val="150000"/>
              </a:lnSpc>
            </a:pPr>
            <a:r>
              <a:rPr lang="en-US" sz="6000" b="1" i="1" dirty="0">
                <a:solidFill>
                  <a:schemeClr val="bg1"/>
                </a:solidFill>
              </a:rPr>
              <a:t>but I have called you friends, for all that I have heard from my Father I have made known to you. </a:t>
            </a:r>
          </a:p>
          <a:p>
            <a:pPr>
              <a:lnSpc>
                <a:spcPct val="150000"/>
              </a:lnSpc>
            </a:pPr>
            <a:r>
              <a:rPr lang="en-US" sz="6000" b="1" i="1" dirty="0">
                <a:solidFill>
                  <a:schemeClr val="bg1"/>
                </a:solidFill>
              </a:rPr>
              <a:t>– John 15:15</a:t>
            </a:r>
            <a:endParaRPr lang="en-US" sz="6000" dirty="0">
              <a:solidFill>
                <a:schemeClr val="bg1"/>
              </a:solidFill>
            </a:endParaRPr>
          </a:p>
        </p:txBody>
      </p:sp>
    </p:spTree>
    <p:extLst>
      <p:ext uri="{BB962C8B-B14F-4D97-AF65-F5344CB8AC3E}">
        <p14:creationId xmlns:p14="http://schemas.microsoft.com/office/powerpoint/2010/main" val="39888192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03429"/>
            <a:ext cx="12191999" cy="1862048"/>
          </a:xfrm>
          <a:prstGeom prst="rect">
            <a:avLst/>
          </a:prstGeom>
          <a:noFill/>
        </p:spPr>
        <p:txBody>
          <a:bodyPr wrap="square" lIns="91440" tIns="45720" rIns="91440" bIns="45720">
            <a:spAutoFit/>
          </a:bodyPr>
          <a:lstStyle/>
          <a:p>
            <a:pPr algn="ctr"/>
            <a:r>
              <a:rPr lang="en-US" sz="11500" b="1" cap="none" spc="50" dirty="0">
                <a:ln w="0"/>
                <a:solidFill>
                  <a:schemeClr val="bg2"/>
                </a:solidFill>
                <a:effectLst>
                  <a:innerShdw blurRad="63500" dist="50800" dir="13500000">
                    <a:srgbClr val="000000">
                      <a:alpha val="50000"/>
                    </a:srgbClr>
                  </a:innerShdw>
                </a:effectLst>
              </a:rPr>
              <a:t>FREEDOM</a:t>
            </a:r>
          </a:p>
        </p:txBody>
      </p:sp>
      <p:sp>
        <p:nvSpPr>
          <p:cNvPr id="3" name="Rectangle 2"/>
          <p:cNvSpPr/>
          <p:nvPr/>
        </p:nvSpPr>
        <p:spPr>
          <a:xfrm>
            <a:off x="0" y="3047596"/>
            <a:ext cx="12192000" cy="2308324"/>
          </a:xfrm>
          <a:prstGeom prst="rect">
            <a:avLst/>
          </a:prstGeom>
        </p:spPr>
        <p:txBody>
          <a:bodyPr wrap="square">
            <a:spAutoFit/>
          </a:bodyPr>
          <a:lstStyle/>
          <a:p>
            <a:r>
              <a:rPr lang="en-US" sz="7200" b="1" i="1" u="sng" dirty="0">
                <a:solidFill>
                  <a:schemeClr val="bg1"/>
                </a:solidFill>
                <a:hlinkClick r:id="rId2"/>
              </a:rPr>
              <a:t>16</a:t>
            </a:r>
            <a:r>
              <a:rPr lang="en-US" sz="7200" b="1" i="1" dirty="0">
                <a:solidFill>
                  <a:schemeClr val="bg1"/>
                </a:solidFill>
              </a:rPr>
              <a:t>You did not choose me, but I chose you  				- John 15:16</a:t>
            </a:r>
            <a:endParaRPr lang="en-US" sz="7200" dirty="0">
              <a:solidFill>
                <a:schemeClr val="bg1"/>
              </a:solidFill>
            </a:endParaRPr>
          </a:p>
        </p:txBody>
      </p:sp>
    </p:spTree>
    <p:extLst>
      <p:ext uri="{BB962C8B-B14F-4D97-AF65-F5344CB8AC3E}">
        <p14:creationId xmlns:p14="http://schemas.microsoft.com/office/powerpoint/2010/main" val="41632733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0"/>
            <a:ext cx="12191999" cy="1569660"/>
          </a:xfrm>
          <a:prstGeom prst="rect">
            <a:avLst/>
          </a:prstGeom>
          <a:noFill/>
        </p:spPr>
        <p:txBody>
          <a:bodyPr wrap="square" lIns="91440" tIns="45720" rIns="91440" bIns="45720">
            <a:spAutoFit/>
          </a:bodyPr>
          <a:lstStyle/>
          <a:p>
            <a:pPr algn="ctr"/>
            <a:r>
              <a:rPr lang="en-US" sz="9600" b="1" cap="none" spc="50" dirty="0">
                <a:ln w="0"/>
                <a:solidFill>
                  <a:schemeClr val="bg2"/>
                </a:solidFill>
                <a:effectLst>
                  <a:innerShdw blurRad="63500" dist="50800" dir="13500000">
                    <a:srgbClr val="000000">
                      <a:alpha val="50000"/>
                    </a:srgbClr>
                  </a:innerShdw>
                </a:effectLst>
              </a:rPr>
              <a:t>ENCOURAGE</a:t>
            </a:r>
          </a:p>
        </p:txBody>
      </p:sp>
      <p:sp>
        <p:nvSpPr>
          <p:cNvPr id="3" name="Rectangle 2"/>
          <p:cNvSpPr/>
          <p:nvPr/>
        </p:nvSpPr>
        <p:spPr>
          <a:xfrm>
            <a:off x="0" y="1569660"/>
            <a:ext cx="12192000" cy="4949496"/>
          </a:xfrm>
          <a:prstGeom prst="rect">
            <a:avLst/>
          </a:prstGeom>
        </p:spPr>
        <p:txBody>
          <a:bodyPr wrap="square">
            <a:spAutoFit/>
          </a:bodyPr>
          <a:lstStyle/>
          <a:p>
            <a:pPr>
              <a:lnSpc>
                <a:spcPct val="150000"/>
              </a:lnSpc>
            </a:pPr>
            <a:r>
              <a:rPr lang="en-US" sz="5400" b="1" i="1" u="sng" dirty="0">
                <a:solidFill>
                  <a:schemeClr val="bg1"/>
                </a:solidFill>
                <a:hlinkClick r:id="rId2"/>
              </a:rPr>
              <a:t>26</a:t>
            </a:r>
            <a:r>
              <a:rPr lang="en-US" sz="5400" b="1" i="1" dirty="0">
                <a:solidFill>
                  <a:schemeClr val="bg1"/>
                </a:solidFill>
              </a:rPr>
              <a:t>“But when the Helper comes, whom I will send to you from the Father, the Spirit of truth, who proceeds from the Father, he will bear witness about me.</a:t>
            </a:r>
            <a:endParaRPr lang="en-US" sz="5400" dirty="0">
              <a:solidFill>
                <a:schemeClr val="bg1"/>
              </a:solidFill>
            </a:endParaRPr>
          </a:p>
        </p:txBody>
      </p:sp>
    </p:spTree>
    <p:extLst>
      <p:ext uri="{BB962C8B-B14F-4D97-AF65-F5344CB8AC3E}">
        <p14:creationId xmlns:p14="http://schemas.microsoft.com/office/powerpoint/2010/main" val="35319048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0"/>
            <a:ext cx="12191999" cy="1569660"/>
          </a:xfrm>
          <a:prstGeom prst="rect">
            <a:avLst/>
          </a:prstGeom>
          <a:noFill/>
        </p:spPr>
        <p:txBody>
          <a:bodyPr wrap="square" lIns="91440" tIns="45720" rIns="91440" bIns="45720">
            <a:spAutoFit/>
          </a:bodyPr>
          <a:lstStyle/>
          <a:p>
            <a:pPr algn="ctr"/>
            <a:r>
              <a:rPr lang="en-US" sz="9600" b="1" cap="none" spc="50" dirty="0">
                <a:ln w="0"/>
                <a:solidFill>
                  <a:schemeClr val="bg2"/>
                </a:solidFill>
                <a:effectLst>
                  <a:innerShdw blurRad="63500" dist="50800" dir="13500000">
                    <a:srgbClr val="000000">
                      <a:alpha val="50000"/>
                    </a:srgbClr>
                  </a:innerShdw>
                </a:effectLst>
              </a:rPr>
              <a:t>ENCOURAGE</a:t>
            </a:r>
          </a:p>
        </p:txBody>
      </p:sp>
      <p:sp>
        <p:nvSpPr>
          <p:cNvPr id="3" name="Rectangle 2"/>
          <p:cNvSpPr/>
          <p:nvPr/>
        </p:nvSpPr>
        <p:spPr>
          <a:xfrm>
            <a:off x="0" y="1569660"/>
            <a:ext cx="12192000" cy="4949496"/>
          </a:xfrm>
          <a:prstGeom prst="rect">
            <a:avLst/>
          </a:prstGeom>
        </p:spPr>
        <p:txBody>
          <a:bodyPr wrap="square">
            <a:spAutoFit/>
          </a:bodyPr>
          <a:lstStyle/>
          <a:p>
            <a:pPr>
              <a:lnSpc>
                <a:spcPct val="150000"/>
              </a:lnSpc>
            </a:pPr>
            <a:r>
              <a:rPr lang="en-US" sz="5400" b="1" i="1" dirty="0">
                <a:solidFill>
                  <a:schemeClr val="bg1"/>
                </a:solidFill>
              </a:rPr>
              <a:t> </a:t>
            </a:r>
            <a:r>
              <a:rPr lang="en-US" sz="5400" b="1" i="1" u="sng" dirty="0">
                <a:solidFill>
                  <a:schemeClr val="bg1"/>
                </a:solidFill>
                <a:hlinkClick r:id="rId2"/>
              </a:rPr>
              <a:t>27</a:t>
            </a:r>
            <a:r>
              <a:rPr lang="en-US" sz="5400" b="1" i="1" dirty="0">
                <a:solidFill>
                  <a:schemeClr val="bg1"/>
                </a:solidFill>
              </a:rPr>
              <a:t>And you also will bear witness, because you have been with me from the beginning. </a:t>
            </a:r>
          </a:p>
          <a:p>
            <a:pPr>
              <a:lnSpc>
                <a:spcPct val="150000"/>
              </a:lnSpc>
            </a:pPr>
            <a:r>
              <a:rPr lang="en-US" sz="5400" b="1" i="1" dirty="0">
                <a:solidFill>
                  <a:schemeClr val="bg1"/>
                </a:solidFill>
              </a:rPr>
              <a:t>John 15:26-27</a:t>
            </a:r>
            <a:endParaRPr lang="en-US" sz="5400" dirty="0">
              <a:solidFill>
                <a:schemeClr val="bg1"/>
              </a:solidFill>
            </a:endParaRPr>
          </a:p>
        </p:txBody>
      </p:sp>
    </p:spTree>
    <p:extLst>
      <p:ext uri="{BB962C8B-B14F-4D97-AF65-F5344CB8AC3E}">
        <p14:creationId xmlns:p14="http://schemas.microsoft.com/office/powerpoint/2010/main" val="7685435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766916"/>
            <a:ext cx="12192000" cy="5302990"/>
          </a:xfrm>
          <a:prstGeom prst="rect">
            <a:avLst/>
          </a:prstGeom>
        </p:spPr>
        <p:txBody>
          <a:bodyPr wrap="square">
            <a:spAutoFit/>
          </a:bodyPr>
          <a:lstStyle/>
          <a:p>
            <a:pPr algn="ctr">
              <a:lnSpc>
                <a:spcPct val="107000"/>
              </a:lnSpc>
              <a:spcBef>
                <a:spcPts val="1200"/>
              </a:spcBef>
            </a:pPr>
            <a:r>
              <a:rPr lang="en-US" sz="8000" b="1" kern="0" dirty="0">
                <a:solidFill>
                  <a:schemeClr val="bg1"/>
                </a:solidFill>
                <a:effectLst>
                  <a:outerShdw blurRad="38100" dist="38100" dir="2700000" algn="tl">
                    <a:srgbClr val="000000">
                      <a:alpha val="43137"/>
                    </a:srgbClr>
                  </a:outerShdw>
                </a:effectLst>
                <a:latin typeface="Calibri Light" panose="020F0302020204030204" pitchFamily="34" charset="0"/>
                <a:ea typeface="Times New Roman" panose="02020603050405020304" pitchFamily="18" charset="0"/>
                <a:cs typeface="Times New Roman" panose="02020603050405020304" pitchFamily="18" charset="0"/>
              </a:rPr>
              <a:t>The LOGOS, the Word of God, God made flesh and now glorified is calling you His Friend.</a:t>
            </a:r>
          </a:p>
        </p:txBody>
      </p:sp>
    </p:spTree>
    <p:extLst>
      <p:ext uri="{BB962C8B-B14F-4D97-AF65-F5344CB8AC3E}">
        <p14:creationId xmlns:p14="http://schemas.microsoft.com/office/powerpoint/2010/main" val="29586549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F6B38-5F16-4CC9-A6AE-3BB639FCCE43}"/>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B68EEC73-AFD5-488D-9359-6D943119C149}"/>
              </a:ext>
            </a:extLst>
          </p:cNvPr>
          <p:cNvSpPr>
            <a:spLocks noGrp="1"/>
          </p:cNvSpPr>
          <p:nvPr>
            <p:ph type="subTitle" idx="1"/>
          </p:nvPr>
        </p:nvSpPr>
        <p:spPr/>
        <p:txBody>
          <a:bodyPr/>
          <a:lstStyle/>
          <a:p>
            <a:endParaRPr lang="en-US"/>
          </a:p>
        </p:txBody>
      </p:sp>
      <p:pic>
        <p:nvPicPr>
          <p:cNvPr id="5" name="Picture 4" descr="A picture containing bird, flower&#10;&#10;Description automatically generated">
            <a:extLst>
              <a:ext uri="{FF2B5EF4-FFF2-40B4-BE49-F238E27FC236}">
                <a16:creationId xmlns:a16="http://schemas.microsoft.com/office/drawing/2014/main" id="{45590315-42C7-43AE-859F-33F445198C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5568" y="0"/>
            <a:ext cx="8180863" cy="6858000"/>
          </a:xfrm>
          <a:prstGeom prst="rect">
            <a:avLst/>
          </a:prstGeom>
        </p:spPr>
      </p:pic>
    </p:spTree>
    <p:extLst>
      <p:ext uri="{BB962C8B-B14F-4D97-AF65-F5344CB8AC3E}">
        <p14:creationId xmlns:p14="http://schemas.microsoft.com/office/powerpoint/2010/main" val="18844957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945406"/>
          </a:xfrm>
          <a:prstGeom prst="rect">
            <a:avLst/>
          </a:prstGeom>
        </p:spPr>
      </p:pic>
    </p:spTree>
    <p:extLst>
      <p:ext uri="{BB962C8B-B14F-4D97-AF65-F5344CB8AC3E}">
        <p14:creationId xmlns:p14="http://schemas.microsoft.com/office/powerpoint/2010/main" val="27092757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0959" y="368226"/>
            <a:ext cx="11646744" cy="4884607"/>
          </a:xfrm>
          <a:prstGeom prst="rect">
            <a:avLst/>
          </a:prstGeom>
        </p:spPr>
        <p:txBody>
          <a:bodyPr wrap="square">
            <a:spAutoFit/>
          </a:bodyPr>
          <a:lstStyle/>
          <a:p>
            <a:pPr>
              <a:lnSpc>
                <a:spcPct val="107000"/>
              </a:lnSpc>
              <a:spcAft>
                <a:spcPts val="800"/>
              </a:spcAft>
            </a:pPr>
            <a:r>
              <a:rPr lang="en-US" sz="7200" b="1" i="1" dirty="0">
                <a:solidFill>
                  <a:schemeClr val="bg1"/>
                </a:solidFill>
                <a:latin typeface="Calibri" panose="020F0502020204030204" pitchFamily="34" charset="0"/>
                <a:ea typeface="Calibri" panose="020F0502020204030204" pitchFamily="34" charset="0"/>
                <a:cs typeface="Times New Roman" panose="02020603050405020304" pitchFamily="18" charset="0"/>
              </a:rPr>
              <a:t>And Saul took him that day and would not let him return to his father's house. </a:t>
            </a:r>
          </a:p>
          <a:p>
            <a:pPr>
              <a:lnSpc>
                <a:spcPct val="107000"/>
              </a:lnSpc>
              <a:spcAft>
                <a:spcPts val="800"/>
              </a:spcAft>
            </a:pPr>
            <a:r>
              <a:rPr lang="en-US" sz="7200" b="1" i="1" dirty="0">
                <a:solidFill>
                  <a:schemeClr val="bg1"/>
                </a:solidFill>
                <a:latin typeface="Calibri" panose="020F0502020204030204" pitchFamily="34" charset="0"/>
                <a:ea typeface="Calibri" panose="020F0502020204030204" pitchFamily="34" charset="0"/>
                <a:cs typeface="Times New Roman" panose="02020603050405020304" pitchFamily="18" charset="0"/>
              </a:rPr>
              <a:t>1 Samuel 18:2</a:t>
            </a:r>
            <a:endParaRPr lang="en-US" sz="7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770722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272683" cy="6956612"/>
          </a:xfrm>
          <a:prstGeom prst="rect">
            <a:avLst/>
          </a:prstGeom>
        </p:spPr>
      </p:pic>
    </p:spTree>
    <p:extLst>
      <p:ext uri="{BB962C8B-B14F-4D97-AF65-F5344CB8AC3E}">
        <p14:creationId xmlns:p14="http://schemas.microsoft.com/office/powerpoint/2010/main" val="42616756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728380"/>
          </a:xfrm>
          <a:prstGeom prst="rect">
            <a:avLst/>
          </a:prstGeom>
        </p:spPr>
        <p:txBody>
          <a:bodyPr wrap="square">
            <a:spAutoFit/>
          </a:bodyPr>
          <a:lstStyle/>
          <a:p>
            <a:pPr>
              <a:lnSpc>
                <a:spcPct val="150000"/>
              </a:lnSpc>
              <a:spcAft>
                <a:spcPts val="800"/>
              </a:spcAft>
            </a:pPr>
            <a:r>
              <a:rPr lang="en-US" sz="4800" b="1" i="1" dirty="0">
                <a:solidFill>
                  <a:schemeClr val="bg1"/>
                </a:solidFill>
                <a:latin typeface="Calibri" panose="020F0502020204030204" pitchFamily="34" charset="0"/>
                <a:ea typeface="Calibri" panose="020F0502020204030204" pitchFamily="34" charset="0"/>
                <a:cs typeface="Times New Roman" panose="02020603050405020304" pitchFamily="18" charset="0"/>
              </a:rPr>
              <a:t> he raved within his house while David was playing the lyre, as he did day by day. Saul had his spear in his hand. 11 And Saul hurled the spear, for he thought, “I will pin David to the wall.” But David evaded him twice. </a:t>
            </a:r>
          </a:p>
          <a:p>
            <a:pPr>
              <a:lnSpc>
                <a:spcPct val="150000"/>
              </a:lnSpc>
              <a:spcAft>
                <a:spcPts val="800"/>
              </a:spcAft>
            </a:pPr>
            <a:r>
              <a:rPr lang="en-US" sz="4800" b="1" i="1" dirty="0">
                <a:solidFill>
                  <a:schemeClr val="bg1"/>
                </a:solidFill>
                <a:latin typeface="Calibri" panose="020F0502020204030204" pitchFamily="34" charset="0"/>
                <a:ea typeface="Calibri" panose="020F0502020204030204" pitchFamily="34" charset="0"/>
                <a:cs typeface="Times New Roman" panose="02020603050405020304" pitchFamily="18" charset="0"/>
              </a:rPr>
              <a:t>1 Samuel 18:10-11</a:t>
            </a:r>
            <a:endParaRPr lang="en-US" sz="4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250443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4130625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728380"/>
          </a:xfrm>
          <a:prstGeom prst="rect">
            <a:avLst/>
          </a:prstGeom>
        </p:spPr>
        <p:txBody>
          <a:bodyPr wrap="square">
            <a:spAutoFit/>
          </a:bodyPr>
          <a:lstStyle/>
          <a:p>
            <a:pPr>
              <a:lnSpc>
                <a:spcPct val="150000"/>
              </a:lnSpc>
              <a:spcAft>
                <a:spcPts val="800"/>
              </a:spcAft>
            </a:pPr>
            <a:r>
              <a:rPr lang="en-US" sz="4800" b="1" i="1" dirty="0">
                <a:solidFill>
                  <a:schemeClr val="bg1"/>
                </a:solidFill>
                <a:latin typeface="Calibri" panose="020F0502020204030204" pitchFamily="34" charset="0"/>
                <a:ea typeface="Calibri" panose="020F0502020204030204" pitchFamily="34" charset="0"/>
                <a:cs typeface="Times New Roman" panose="02020603050405020304" pitchFamily="18" charset="0"/>
              </a:rPr>
              <a:t>5 And David went out and was successful wherever Saul sent him, so that Saul set him over the men of war. And this was good in the sight of all the people and also in the sight of Saul's servants. </a:t>
            </a:r>
          </a:p>
          <a:p>
            <a:pPr>
              <a:lnSpc>
                <a:spcPct val="150000"/>
              </a:lnSpc>
              <a:spcAft>
                <a:spcPts val="800"/>
              </a:spcAft>
            </a:pPr>
            <a:r>
              <a:rPr lang="en-US" sz="4800" b="1" i="1" dirty="0">
                <a:solidFill>
                  <a:schemeClr val="bg1"/>
                </a:solidFill>
                <a:latin typeface="Calibri" panose="020F0502020204030204" pitchFamily="34" charset="0"/>
                <a:ea typeface="Calibri" panose="020F0502020204030204" pitchFamily="34" charset="0"/>
                <a:cs typeface="Times New Roman" panose="02020603050405020304" pitchFamily="18" charset="0"/>
              </a:rPr>
              <a:t>1 Samuel 18:5</a:t>
            </a:r>
            <a:endParaRPr lang="en-US" sz="4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26093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132</TotalTime>
  <Words>599</Words>
  <Application>Microsoft Office PowerPoint</Application>
  <PresentationFormat>Widescreen</PresentationFormat>
  <Paragraphs>55</Paragraphs>
  <Slides>35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Arial</vt:lpstr>
      <vt:lpstr>Calibri</vt:lpstr>
      <vt:lpstr>Calibri Light</vt:lpstr>
      <vt:lpstr>Helvetica Neue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Jeff Dunn</dc:creator>
  <cp:lastModifiedBy>Jeff Dunn</cp:lastModifiedBy>
  <cp:revision>16</cp:revision>
  <dcterms:created xsi:type="dcterms:W3CDTF">2016-02-04T15:30:38Z</dcterms:created>
  <dcterms:modified xsi:type="dcterms:W3CDTF">2020-01-19T05:18:20Z</dcterms:modified>
</cp:coreProperties>
</file>